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307" r:id="rId2"/>
    <p:sldId id="339" r:id="rId3"/>
    <p:sldId id="340" r:id="rId4"/>
    <p:sldId id="345" r:id="rId5"/>
    <p:sldId id="341" r:id="rId6"/>
    <p:sldId id="342" r:id="rId7"/>
    <p:sldId id="343" r:id="rId8"/>
    <p:sldId id="346" r:id="rId9"/>
    <p:sldId id="347" r:id="rId10"/>
    <p:sldId id="344" r:id="rId11"/>
    <p:sldId id="300" r:id="rId12"/>
    <p:sldId id="292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한컴 말랑말랑 Bold" panose="020F0803000000000000" pitchFamily="50" charset="-127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9F81"/>
    <a:srgbClr val="FFFFFF"/>
    <a:srgbClr val="BA6DD7"/>
    <a:srgbClr val="EBD9F4"/>
    <a:srgbClr val="2A9D8E"/>
    <a:srgbClr val="DCC502"/>
    <a:srgbClr val="F07C63"/>
    <a:srgbClr val="FFB605"/>
    <a:srgbClr val="A2D2FF"/>
    <a:srgbClr val="C25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629FA-AB66-4DBC-B940-CA73BF52E65C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1DE8E-75AB-41E8-B91A-658618AB1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9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B8E25-B9C0-210B-F44A-9808C7D3B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2976AD-784B-5B7E-B128-95BF359F6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29051-AD1B-69A4-A6DD-56E06EAC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DE55A-1310-4963-9D32-A099B9B279B3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7C990-56E1-AC21-324E-541DD108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2C2F4-F30F-E980-7329-B1D7B394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18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E52EC-8352-3367-04EF-C8F27800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ED8282-5B0B-1783-40AF-8780FE69B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CBEB5-2873-883B-EAE4-49E48D42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047F-E11F-4DCD-9DD1-B8153129479D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D39E1-85AB-B137-7805-ECB6245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88A27-B497-F191-14B2-B00845D1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8F9F9E-51EE-BB85-D19A-F7EEC2796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F421D1-0BBB-D6A0-18EC-B5639F46E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A18BC-9042-7F46-E784-811FDFB8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03E1-4516-4F7A-9AE9-1E8EEB763451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60E11-DB4A-7902-EED8-7F8DC8CA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98699-A39A-077F-AA9F-24E83316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5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8B229-CD4C-752C-0670-CB99093F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C6A92-8054-A5CA-AEC2-02689D224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DBFBC-EC3D-06F2-96BE-BADFB52F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9789-2A1F-4513-919C-4C11AD2DD2D1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42D80-9F30-CEC5-2E27-CFBCC2D7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D723B-48CF-B9A2-88D7-8C8B8D22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0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74975-D619-8018-37A5-616D8180C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21B2D7-B58A-72B2-A78C-23F6D0809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93CD5-9F19-2E7F-A179-CAEC856A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4E6C-AEC9-440B-8792-ACD7A9CA4741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40440C-8081-1C7A-6ADE-766A071C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5CF89-D021-1B16-C634-D6D50345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2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C259E-3DFA-3679-FAB6-0AFC4968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09AD9D-6B94-4FA2-F7A0-0AD16A166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B7C26-967F-4A88-4E71-82D2F74F4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D97B9B-0CFD-2261-678B-81825813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A487-04E0-40F9-AECB-C57F7AB01730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EE982-FC67-E6FD-29A6-1BF513813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6E00E1-AC88-6582-F523-77C57446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1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62934-AFDD-ECB9-B00E-5D332281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FC9F8-1D64-CA0A-505A-0BCF33A51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6F174E-C271-07E6-8B82-CAA0B834C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E00C8E-0BA4-9AB2-6A29-6DA8658849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E2885-6585-0919-9589-9A93E1215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5AD071-4A9C-506A-8D0A-F9C60E15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9EB8-19B7-4B47-8834-9DF118BED369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F6799C-6AA2-A82F-9324-A9D8A752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E838C8-6949-E876-B336-5082270A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39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EE2D4-9A63-C491-EF8B-617E1EEE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3A8BB2-470A-4BD9-4CEB-9D8D6D7F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75EA-E9B7-48B4-9141-DE163E7804AA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350AB1-31A6-98C1-ECC6-BD97CCFB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FC0F61-F77C-D5D5-E38C-269E4D4C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1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7583EE-C791-255A-6956-AB00DD8F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F3B0-8A19-4358-ABA1-ACDBC505ECDE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413BCF-EE49-7696-D35E-BBBD85C4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5077-3C89-39F2-026F-07E4055E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2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C6ABD-8FCA-5E8F-B055-0EDDE051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DD00DB-EB73-8A87-E559-1C1E29972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30AEA2-29A3-1DF7-7976-E73000644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FBEC3D-2A7B-7AD0-9843-2C29620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7AC1A-2528-4EA9-9293-73ED211F16D4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91285-9B76-99C5-57AE-5A60B93D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4FAF40-EC36-85BE-6245-FF2217FC7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1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AF2EB-60EC-7AF2-9569-B460C605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F65C0F-857F-03AE-8E9D-AC7442D8D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CE0AB6-10EE-FE32-6AA8-54513DACF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B5F9FB-7FA7-53DB-92F4-04843CA0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E602F-D4CF-4028-A306-19AC92C33EF0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FCC3A-4B0E-2270-B188-461C933B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14B78F-61FD-42EA-EF6B-CB1B3F6E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7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13155B-6B71-D7FC-8131-485DEB67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9A2AE8-9ADA-9A6C-72E8-CD60D296E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EDBEE9-3D2D-2B46-2A61-AAE398F49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B4F07-FE74-45D2-992F-DAEAA1BD8AE6}" type="datetime1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74467E-91BC-A7FE-DC33-67E21E24B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F43EF-3730-A43E-2568-7A4A15AB5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07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6D972576-2769-159B-BF74-2B400F187E6F}"/>
              </a:ext>
            </a:extLst>
          </p:cNvPr>
          <p:cNvSpPr/>
          <p:nvPr/>
        </p:nvSpPr>
        <p:spPr>
          <a:xfrm rot="5400000" flipH="1" flipV="1">
            <a:off x="5884518" y="514326"/>
            <a:ext cx="6858000" cy="5791200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0866627-F7BB-7839-963F-5B1624D7DB86}"/>
              </a:ext>
            </a:extLst>
          </p:cNvPr>
          <p:cNvSpPr/>
          <p:nvPr/>
        </p:nvSpPr>
        <p:spPr>
          <a:xfrm rot="5400000">
            <a:off x="-168938" y="162501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D2D4EC9-171A-B500-B273-DD2BD41B832D}"/>
              </a:ext>
            </a:extLst>
          </p:cNvPr>
          <p:cNvSpPr/>
          <p:nvPr/>
        </p:nvSpPr>
        <p:spPr>
          <a:xfrm rot="5400000">
            <a:off x="-80966" y="62301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EA7BCD-E6D9-8900-9E2D-0B1451E1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4104" y="832254"/>
            <a:ext cx="8109894" cy="72939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암호화폐 </a:t>
            </a:r>
            <a:r>
              <a:rPr lang="en-US" altLang="ko-KR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SCAM </a:t>
            </a:r>
            <a:r>
              <a:rPr lang="ko-KR" altLang="en-US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피싱 예방을 위한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A057E1-B7E9-CFAA-C3F0-99B8A0AD5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0035" y="5749293"/>
            <a:ext cx="5384329" cy="995695"/>
          </a:xfrm>
        </p:spPr>
        <p:txBody>
          <a:bodyPr/>
          <a:lstStyle/>
          <a:p>
            <a:pPr algn="l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팀장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신용훈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l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곽수찬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노용훈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조주원 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0B9015-DC4C-4AD6-612E-A029028DB935}"/>
              </a:ext>
            </a:extLst>
          </p:cNvPr>
          <p:cNvGrpSpPr/>
          <p:nvPr/>
        </p:nvGrpSpPr>
        <p:grpSpPr>
          <a:xfrm>
            <a:off x="6096000" y="3874110"/>
            <a:ext cx="1264745" cy="3784129"/>
            <a:chOff x="10091205" y="-849756"/>
            <a:chExt cx="1264745" cy="3784129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1B998AD0-8B79-A5F4-F6F2-A433B5775A20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61358" y="4016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D987EAE4-F0EE-3C80-6E8C-6CBAC2FBBD46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39768" y="4397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rgbClr val="2A9D8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rgbClr val="2A9D8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C8655A-A855-80BB-45CE-37A07FA356AE}"/>
              </a:ext>
            </a:extLst>
          </p:cNvPr>
          <p:cNvSpPr/>
          <p:nvPr/>
        </p:nvSpPr>
        <p:spPr>
          <a:xfrm>
            <a:off x="1639842" y="2145533"/>
            <a:ext cx="10569276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2C1BA1-5B0B-EBC7-A84E-5FF85605244A}"/>
              </a:ext>
            </a:extLst>
          </p:cNvPr>
          <p:cNvSpPr/>
          <p:nvPr/>
        </p:nvSpPr>
        <p:spPr>
          <a:xfrm>
            <a:off x="-3" y="6662113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34B81-4972-D7DB-DB67-675D8331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659A110-DF48-3053-E091-30B11748D96D}"/>
              </a:ext>
            </a:extLst>
          </p:cNvPr>
          <p:cNvSpPr txBox="1">
            <a:spLocks/>
          </p:cNvSpPr>
          <p:nvPr/>
        </p:nvSpPr>
        <p:spPr>
          <a:xfrm>
            <a:off x="4629451" y="1417635"/>
            <a:ext cx="6009113" cy="7293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크롬 확장 프로그램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0A25F-EA77-A559-8072-292959C664A0}"/>
              </a:ext>
            </a:extLst>
          </p:cNvPr>
          <p:cNvSpPr txBox="1"/>
          <p:nvPr/>
        </p:nvSpPr>
        <p:spPr>
          <a:xfrm>
            <a:off x="6376724" y="2243618"/>
            <a:ext cx="398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Team : 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조주원 여친 구함</a:t>
            </a:r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B63F98-DA8A-4FAC-43A8-2F6427587FB5}"/>
              </a:ext>
            </a:extLst>
          </p:cNvPr>
          <p:cNvGrpSpPr/>
          <p:nvPr/>
        </p:nvGrpSpPr>
        <p:grpSpPr>
          <a:xfrm>
            <a:off x="7631078" y="1645035"/>
            <a:ext cx="1261525" cy="4401761"/>
            <a:chOff x="3346861" y="2555520"/>
            <a:chExt cx="1261525" cy="4401761"/>
          </a:xfrm>
        </p:grpSpPr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1F3A1A78-32AC-700E-B4DB-63120A750FA9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1785928" y="4134823"/>
              <a:ext cx="4401761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chemeClr val="bg1">
                      <a:lumMod val="6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With BOB12</a:t>
              </a:r>
            </a:p>
          </p:txBody>
        </p:sp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8FFCB9F6-0FEA-BB80-F200-C0A5D42EC3B7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1816952" y="4177156"/>
              <a:ext cx="4302973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rgbClr val="2A9D8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With BOB12</a:t>
              </a:r>
              <a:endParaRPr lang="ko-KR" altLang="en-US" sz="4000" dirty="0">
                <a:solidFill>
                  <a:srgbClr val="2A9D8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30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B1290E7-B572-C06D-8D34-353738AF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93" y="1560948"/>
            <a:ext cx="8246839" cy="46388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1B67727-28DD-1D5A-97E1-DA97F0981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956" y="2161971"/>
            <a:ext cx="6383288" cy="37051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80966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아쉬운 점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960" y="51384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54664" y="482395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10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79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6D972576-2769-159B-BF74-2B400F187E6F}"/>
              </a:ext>
            </a:extLst>
          </p:cNvPr>
          <p:cNvSpPr/>
          <p:nvPr/>
        </p:nvSpPr>
        <p:spPr>
          <a:xfrm rot="5400000" flipH="1" flipV="1">
            <a:off x="5884518" y="533400"/>
            <a:ext cx="6858000" cy="5791200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07C63"/>
              </a:solidFill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0866627-F7BB-7839-963F-5B1624D7DB86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D2D4EC9-171A-B500-B273-DD2BD41B832D}"/>
              </a:ext>
            </a:extLst>
          </p:cNvPr>
          <p:cNvSpPr/>
          <p:nvPr/>
        </p:nvSpPr>
        <p:spPr>
          <a:xfrm rot="5400000">
            <a:off x="-80965" y="80964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07C63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0B9015-DC4C-4AD6-612E-A029028DB935}"/>
              </a:ext>
            </a:extLst>
          </p:cNvPr>
          <p:cNvGrpSpPr/>
          <p:nvPr/>
        </p:nvGrpSpPr>
        <p:grpSpPr>
          <a:xfrm>
            <a:off x="10101336" y="-795486"/>
            <a:ext cx="1264745" cy="3784129"/>
            <a:chOff x="10091205" y="-849756"/>
            <a:chExt cx="1264745" cy="3784129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1B998AD0-8B79-A5F4-F6F2-A433B5775A20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61358" y="4016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D987EAE4-F0EE-3C80-6E8C-6CBAC2FBBD46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39768" y="4397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rgbClr val="2A9D8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rgbClr val="2A9D8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C8655A-A855-80BB-45CE-37A07FA356AE}"/>
              </a:ext>
            </a:extLst>
          </p:cNvPr>
          <p:cNvSpPr/>
          <p:nvPr/>
        </p:nvSpPr>
        <p:spPr>
          <a:xfrm>
            <a:off x="1639842" y="3132880"/>
            <a:ext cx="10569276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2C1BA1-5B0B-EBC7-A84E-5FF85605244A}"/>
              </a:ext>
            </a:extLst>
          </p:cNvPr>
          <p:cNvSpPr/>
          <p:nvPr/>
        </p:nvSpPr>
        <p:spPr>
          <a:xfrm>
            <a:off x="-26067" y="6638939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블록체인 단색으로 채워진">
            <a:extLst>
              <a:ext uri="{FF2B5EF4-FFF2-40B4-BE49-F238E27FC236}">
                <a16:creationId xmlns:a16="http://schemas.microsoft.com/office/drawing/2014/main" id="{318CE2B5-A654-7325-A61B-9D190F6F1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84179" y="3393940"/>
            <a:ext cx="787646" cy="787646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803F15B-7326-A85E-99EB-98B2F7F6EC2A}"/>
              </a:ext>
            </a:extLst>
          </p:cNvPr>
          <p:cNvSpPr txBox="1">
            <a:spLocks/>
          </p:cNvSpPr>
          <p:nvPr/>
        </p:nvSpPr>
        <p:spPr>
          <a:xfrm>
            <a:off x="1618252" y="2773045"/>
            <a:ext cx="8109894" cy="5008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END</a:t>
            </a:r>
            <a:endParaRPr lang="ko-KR" altLang="en-US" sz="7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2613CF6-352F-CCA7-25A2-00CDD2D4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366" y="3218801"/>
            <a:ext cx="8109894" cy="103522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암호화폐 </a:t>
            </a:r>
            <a:r>
              <a:rPr lang="en-US" altLang="ko-KR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SCAM </a:t>
            </a: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피싱 예방을 위한 </a:t>
            </a:r>
            <a:br>
              <a:rPr lang="en-US" altLang="ko-KR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크롬 확장 프로그램 만들기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4EBF42-3812-9803-6290-15949100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11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08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6D972576-2769-159B-BF74-2B400F187E6F}"/>
              </a:ext>
            </a:extLst>
          </p:cNvPr>
          <p:cNvSpPr/>
          <p:nvPr/>
        </p:nvSpPr>
        <p:spPr>
          <a:xfrm rot="5400000" flipH="1" flipV="1">
            <a:off x="5884518" y="547758"/>
            <a:ext cx="6858000" cy="5791200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0866627-F7BB-7839-963F-5B1624D7DB86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D2D4EC9-171A-B500-B273-DD2BD41B832D}"/>
              </a:ext>
            </a:extLst>
          </p:cNvPr>
          <p:cNvSpPr/>
          <p:nvPr/>
        </p:nvSpPr>
        <p:spPr>
          <a:xfrm rot="5400000">
            <a:off x="-80965" y="80964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C8655A-A855-80BB-45CE-37A07FA356AE}"/>
              </a:ext>
            </a:extLst>
          </p:cNvPr>
          <p:cNvSpPr/>
          <p:nvPr/>
        </p:nvSpPr>
        <p:spPr>
          <a:xfrm flipV="1">
            <a:off x="4337906" y="1422311"/>
            <a:ext cx="7854094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2C1BA1-5B0B-EBC7-A84E-5FF85605244A}"/>
              </a:ext>
            </a:extLst>
          </p:cNvPr>
          <p:cNvSpPr/>
          <p:nvPr/>
        </p:nvSpPr>
        <p:spPr>
          <a:xfrm>
            <a:off x="-26067" y="6638939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A1F5DE2-1FC9-533D-F6B8-A80E7DFF7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963" y="779877"/>
            <a:ext cx="5036949" cy="621578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이미지 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&amp; 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자료 출처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DD414E-ADB8-2453-B754-7CDBC4C2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12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B07DB-D561-E7DB-319A-C94ED69BC51F}"/>
              </a:ext>
            </a:extLst>
          </p:cNvPr>
          <p:cNvSpPr txBox="1"/>
          <p:nvPr/>
        </p:nvSpPr>
        <p:spPr>
          <a:xfrm>
            <a:off x="2332039" y="1673944"/>
            <a:ext cx="611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https://www.dbpia.co.kr/journal/articleDetail?nodeId=NODE11195008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B86AB-1EE3-D073-3978-F0C0A3C44F66}"/>
              </a:ext>
            </a:extLst>
          </p:cNvPr>
          <p:cNvSpPr txBox="1"/>
          <p:nvPr/>
        </p:nvSpPr>
        <p:spPr>
          <a:xfrm>
            <a:off x="1638072" y="2398625"/>
            <a:ext cx="611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https://app.crhome-meta-mask-i-webstore.site/mco.asp/us-home/index.php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D78B6-F3D2-A1E6-158A-7D13E08A96E6}"/>
              </a:ext>
            </a:extLst>
          </p:cNvPr>
          <p:cNvSpPr txBox="1"/>
          <p:nvPr/>
        </p:nvSpPr>
        <p:spPr>
          <a:xfrm>
            <a:off x="1054218" y="3134510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https://freebitco.in/signup/?op=s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CF700-2404-FAA4-93BF-1D51C2A13C5C}"/>
              </a:ext>
            </a:extLst>
          </p:cNvPr>
          <p:cNvSpPr txBox="1"/>
          <p:nvPr/>
        </p:nvSpPr>
        <p:spPr>
          <a:xfrm>
            <a:off x="338970" y="3541037"/>
            <a:ext cx="61177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https://support.coinone.co.kr/ko/support/solutions/articles/31000152643--%EB%B3%B4%EC%95%88-%ED%94%BC%EC%8B%B1%EC%82%AC%EC%9D%B4%ED%8A%B8-%EC%A0%91%EC%86%8D-%EC%A3%BC%EC%9D%98-url-%EC%82%AC%EA%B8%B0-%EC%9C%A0%ED%98%95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205DB4-0BD1-29A8-E5B1-9C211D697BD4}"/>
              </a:ext>
            </a:extLst>
          </p:cNvPr>
          <p:cNvGrpSpPr/>
          <p:nvPr/>
        </p:nvGrpSpPr>
        <p:grpSpPr>
          <a:xfrm>
            <a:off x="6096000" y="3874110"/>
            <a:ext cx="1264745" cy="3784129"/>
            <a:chOff x="10091205" y="-849756"/>
            <a:chExt cx="1264745" cy="3784129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69A578E1-F30B-40CB-1773-1402EE6FB681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61358" y="4016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1C16B8EF-0FC1-7440-CFA2-8CC502EB3975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39768" y="4397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rgbClr val="2A9D8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rgbClr val="2A9D8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48D408-5669-3451-A90B-B4CED515939C}"/>
              </a:ext>
            </a:extLst>
          </p:cNvPr>
          <p:cNvGrpSpPr/>
          <p:nvPr/>
        </p:nvGrpSpPr>
        <p:grpSpPr>
          <a:xfrm>
            <a:off x="7631078" y="1645035"/>
            <a:ext cx="1261525" cy="4401761"/>
            <a:chOff x="3346861" y="2555520"/>
            <a:chExt cx="1261525" cy="4401761"/>
          </a:xfrm>
        </p:grpSpPr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E5C686AC-F7D0-861C-6984-6013AEED9D72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1785928" y="4134823"/>
              <a:ext cx="4401761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chemeClr val="bg1">
                      <a:lumMod val="6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With BOB12</a:t>
              </a:r>
            </a:p>
          </p:txBody>
        </p:sp>
        <p:sp>
          <p:nvSpPr>
            <p:cNvPr id="30" name="제목 1">
              <a:extLst>
                <a:ext uri="{FF2B5EF4-FFF2-40B4-BE49-F238E27FC236}">
                  <a16:creationId xmlns:a16="http://schemas.microsoft.com/office/drawing/2014/main" id="{9487D0BD-8D1C-7E12-8AA8-3FE8491BDFB5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1816952" y="4177156"/>
              <a:ext cx="4302973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rgbClr val="2A9D8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With BOB12</a:t>
              </a:r>
              <a:endParaRPr lang="ko-KR" altLang="en-US" sz="4000" dirty="0">
                <a:solidFill>
                  <a:srgbClr val="2A9D8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6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목차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66560" y="486459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2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FF5A6A-8079-E0B5-88C5-D9706A421057}"/>
              </a:ext>
            </a:extLst>
          </p:cNvPr>
          <p:cNvGrpSpPr/>
          <p:nvPr/>
        </p:nvGrpSpPr>
        <p:grpSpPr>
          <a:xfrm>
            <a:off x="5813970" y="2662265"/>
            <a:ext cx="5616028" cy="2373716"/>
            <a:chOff x="6972805" y="2642468"/>
            <a:chExt cx="3467115" cy="2373716"/>
          </a:xfrm>
        </p:grpSpPr>
        <p:sp>
          <p:nvSpPr>
            <p:cNvPr id="48" name="부제목 2">
              <a:extLst>
                <a:ext uri="{FF2B5EF4-FFF2-40B4-BE49-F238E27FC236}">
                  <a16:creationId xmlns:a16="http://schemas.microsoft.com/office/drawing/2014/main" id="{67D80EA4-26A5-82D9-3C66-4050DF6E383F}"/>
                </a:ext>
              </a:extLst>
            </p:cNvPr>
            <p:cNvSpPr txBox="1">
              <a:spLocks/>
            </p:cNvSpPr>
            <p:nvPr/>
          </p:nvSpPr>
          <p:spPr>
            <a:xfrm>
              <a:off x="6972805" y="2642468"/>
              <a:ext cx="3467115" cy="4398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1. </a:t>
              </a:r>
              <a:r>
                <a:rPr lang="ko-KR" alt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프로젝트 배경 간단 소개</a:t>
              </a: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	</a:t>
              </a:r>
              <a:endPara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49" name="부제목 2">
              <a:extLst>
                <a:ext uri="{FF2B5EF4-FFF2-40B4-BE49-F238E27FC236}">
                  <a16:creationId xmlns:a16="http://schemas.microsoft.com/office/drawing/2014/main" id="{29C8A4D4-FE6A-AD21-753C-62AE17313DD8}"/>
                </a:ext>
              </a:extLst>
            </p:cNvPr>
            <p:cNvSpPr txBox="1">
              <a:spLocks/>
            </p:cNvSpPr>
            <p:nvPr/>
          </p:nvSpPr>
          <p:spPr>
            <a:xfrm>
              <a:off x="6972805" y="3122196"/>
              <a:ext cx="3467115" cy="4398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2. </a:t>
              </a:r>
              <a:r>
                <a:rPr lang="ko-KR" alt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설계 목표 달성율 소개  </a:t>
              </a: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</a:t>
              </a:r>
              <a:endPara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53" name="부제목 2">
              <a:extLst>
                <a:ext uri="{FF2B5EF4-FFF2-40B4-BE49-F238E27FC236}">
                  <a16:creationId xmlns:a16="http://schemas.microsoft.com/office/drawing/2014/main" id="{66EC077A-2C36-6356-3091-A08E58EE8658}"/>
                </a:ext>
              </a:extLst>
            </p:cNvPr>
            <p:cNvSpPr txBox="1">
              <a:spLocks/>
            </p:cNvSpPr>
            <p:nvPr/>
          </p:nvSpPr>
          <p:spPr>
            <a:xfrm>
              <a:off x="6972805" y="3606351"/>
              <a:ext cx="3467115" cy="4398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3. </a:t>
              </a:r>
              <a:r>
                <a:rPr lang="ko-KR" alt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일정 및 계획 수행</a:t>
              </a: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 </a:t>
              </a:r>
              <a:endPara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" name="부제목 2">
              <a:extLst>
                <a:ext uri="{FF2B5EF4-FFF2-40B4-BE49-F238E27FC236}">
                  <a16:creationId xmlns:a16="http://schemas.microsoft.com/office/drawing/2014/main" id="{A1125335-A20C-D7F9-35A7-8630726E8996}"/>
                </a:ext>
              </a:extLst>
            </p:cNvPr>
            <p:cNvSpPr txBox="1">
              <a:spLocks/>
            </p:cNvSpPr>
            <p:nvPr/>
          </p:nvSpPr>
          <p:spPr>
            <a:xfrm>
              <a:off x="6972805" y="4090506"/>
              <a:ext cx="3467115" cy="4398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4. </a:t>
              </a:r>
              <a:r>
                <a:rPr lang="ko-KR" alt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수행 과정 </a:t>
              </a: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&amp; </a:t>
              </a:r>
              <a:r>
                <a:rPr lang="ko-KR" alt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결과 </a:t>
              </a:r>
            </a:p>
          </p:txBody>
        </p:sp>
        <p:sp>
          <p:nvSpPr>
            <p:cNvPr id="6" name="부제목 2">
              <a:extLst>
                <a:ext uri="{FF2B5EF4-FFF2-40B4-BE49-F238E27FC236}">
                  <a16:creationId xmlns:a16="http://schemas.microsoft.com/office/drawing/2014/main" id="{FB855F06-AB1E-D8AB-7930-70F95C5CC1FA}"/>
                </a:ext>
              </a:extLst>
            </p:cNvPr>
            <p:cNvSpPr txBox="1">
              <a:spLocks/>
            </p:cNvSpPr>
            <p:nvPr/>
          </p:nvSpPr>
          <p:spPr>
            <a:xfrm>
              <a:off x="6972805" y="4576307"/>
              <a:ext cx="3467115" cy="4398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5. </a:t>
              </a:r>
              <a:r>
                <a:rPr lang="ko-KR" alt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아쉬운 점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E41B6C7-AD01-CF13-0A71-489AB2E9F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90" y="231092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etaMask - Wikipedia">
            <a:extLst>
              <a:ext uri="{FF2B5EF4-FFF2-40B4-BE49-F238E27FC236}">
                <a16:creationId xmlns:a16="http://schemas.microsoft.com/office/drawing/2014/main" id="{0907382D-836D-C7BF-B12F-F5D866C33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521" y="297405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5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73C613E8-D1D9-8B5C-7EEC-8ECDE34E9EE8}"/>
              </a:ext>
            </a:extLst>
          </p:cNvPr>
          <p:cNvGrpSpPr/>
          <p:nvPr/>
        </p:nvGrpSpPr>
        <p:grpSpPr>
          <a:xfrm>
            <a:off x="1766638" y="1636564"/>
            <a:ext cx="3675747" cy="4631148"/>
            <a:chOff x="1906528" y="2029325"/>
            <a:chExt cx="3220068" cy="4112776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F516844-E2E9-C81B-B434-4D47F916F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529" y="2029325"/>
              <a:ext cx="3220067" cy="4112776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ACF8F689-4D9C-B9EB-211D-1373C49ECB04}"/>
                </a:ext>
              </a:extLst>
            </p:cNvPr>
            <p:cNvSpPr/>
            <p:nvPr/>
          </p:nvSpPr>
          <p:spPr>
            <a:xfrm>
              <a:off x="1906528" y="2029325"/>
              <a:ext cx="3220067" cy="2274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9E71190-6C18-9B7F-F68C-C91B9150C730}"/>
                </a:ext>
              </a:extLst>
            </p:cNvPr>
            <p:cNvSpPr/>
            <p:nvPr/>
          </p:nvSpPr>
          <p:spPr>
            <a:xfrm>
              <a:off x="1977956" y="3299961"/>
              <a:ext cx="3148639" cy="617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5CE3548-2822-E8DC-7B5A-A5683D0DE3D2}"/>
                </a:ext>
              </a:extLst>
            </p:cNvPr>
            <p:cNvSpPr/>
            <p:nvPr/>
          </p:nvSpPr>
          <p:spPr>
            <a:xfrm>
              <a:off x="2323397" y="5032243"/>
              <a:ext cx="2743200" cy="617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50D4EF1-45BC-0654-933C-D99483C68F20}"/>
                </a:ext>
              </a:extLst>
            </p:cNvPr>
            <p:cNvSpPr/>
            <p:nvPr/>
          </p:nvSpPr>
          <p:spPr>
            <a:xfrm>
              <a:off x="1942242" y="4370458"/>
              <a:ext cx="3148639" cy="1679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순서도: 데이터 44">
            <a:extLst>
              <a:ext uri="{FF2B5EF4-FFF2-40B4-BE49-F238E27FC236}">
                <a16:creationId xmlns:a16="http://schemas.microsoft.com/office/drawing/2014/main" id="{7193E63F-6053-C056-C278-9DC776A46233}"/>
              </a:ext>
            </a:extLst>
          </p:cNvPr>
          <p:cNvSpPr/>
          <p:nvPr/>
        </p:nvSpPr>
        <p:spPr>
          <a:xfrm>
            <a:off x="6195656" y="1733674"/>
            <a:ext cx="1750142" cy="4491246"/>
          </a:xfrm>
          <a:prstGeom prst="flowChartInputOutp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순서도: 데이터 49">
            <a:extLst>
              <a:ext uri="{FF2B5EF4-FFF2-40B4-BE49-F238E27FC236}">
                <a16:creationId xmlns:a16="http://schemas.microsoft.com/office/drawing/2014/main" id="{AE7A7E5D-7871-0EC1-0FA2-039A9460A773}"/>
              </a:ext>
            </a:extLst>
          </p:cNvPr>
          <p:cNvSpPr/>
          <p:nvPr/>
        </p:nvSpPr>
        <p:spPr>
          <a:xfrm>
            <a:off x="7978696" y="1746128"/>
            <a:ext cx="1750142" cy="4491246"/>
          </a:xfrm>
          <a:prstGeom prst="flowChartInputOutp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순서도: 데이터 50">
            <a:extLst>
              <a:ext uri="{FF2B5EF4-FFF2-40B4-BE49-F238E27FC236}">
                <a16:creationId xmlns:a16="http://schemas.microsoft.com/office/drawing/2014/main" id="{13E09F42-9D5E-9C22-98F9-0ABA10680302}"/>
              </a:ext>
            </a:extLst>
          </p:cNvPr>
          <p:cNvSpPr/>
          <p:nvPr/>
        </p:nvSpPr>
        <p:spPr>
          <a:xfrm>
            <a:off x="9728838" y="1746128"/>
            <a:ext cx="1750142" cy="4491246"/>
          </a:xfrm>
          <a:prstGeom prst="flowChartInputOutp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데이터 23">
            <a:extLst>
              <a:ext uri="{FF2B5EF4-FFF2-40B4-BE49-F238E27FC236}">
                <a16:creationId xmlns:a16="http://schemas.microsoft.com/office/drawing/2014/main" id="{4844AC60-379A-6581-4283-AED979B947D0}"/>
              </a:ext>
            </a:extLst>
          </p:cNvPr>
          <p:cNvSpPr/>
          <p:nvPr/>
        </p:nvSpPr>
        <p:spPr>
          <a:xfrm>
            <a:off x="6070476" y="1665273"/>
            <a:ext cx="1750142" cy="4491246"/>
          </a:xfrm>
          <a:prstGeom prst="flowChartInputOutput">
            <a:avLst/>
          </a:prstGeom>
          <a:solidFill>
            <a:srgbClr val="2D9F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데이터 26">
            <a:extLst>
              <a:ext uri="{FF2B5EF4-FFF2-40B4-BE49-F238E27FC236}">
                <a16:creationId xmlns:a16="http://schemas.microsoft.com/office/drawing/2014/main" id="{DEFA6A75-95FB-E89A-40FC-ED29E54C27C8}"/>
              </a:ext>
            </a:extLst>
          </p:cNvPr>
          <p:cNvSpPr/>
          <p:nvPr/>
        </p:nvSpPr>
        <p:spPr>
          <a:xfrm>
            <a:off x="7853516" y="1677727"/>
            <a:ext cx="1750142" cy="4491246"/>
          </a:xfrm>
          <a:prstGeom prst="flowChartInputOutput">
            <a:avLst/>
          </a:prstGeom>
          <a:solidFill>
            <a:srgbClr val="2D9F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B34CD5F8-AE79-AA7E-9FFB-E96F2023A132}"/>
              </a:ext>
            </a:extLst>
          </p:cNvPr>
          <p:cNvSpPr/>
          <p:nvPr/>
        </p:nvSpPr>
        <p:spPr>
          <a:xfrm>
            <a:off x="9603658" y="1677727"/>
            <a:ext cx="1750142" cy="4491246"/>
          </a:xfrm>
          <a:prstGeom prst="flowChartInputOutput">
            <a:avLst/>
          </a:prstGeom>
          <a:solidFill>
            <a:srgbClr val="2D9F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배경 간단 소개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7051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3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그래픽 6" descr="동전 윤곽선">
            <a:extLst>
              <a:ext uri="{FF2B5EF4-FFF2-40B4-BE49-F238E27FC236}">
                <a16:creationId xmlns:a16="http://schemas.microsoft.com/office/drawing/2014/main" id="{B385D021-18F3-407F-D1D6-C08CE6EC3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8137" y="2694213"/>
            <a:ext cx="900000" cy="900000"/>
          </a:xfrm>
          <a:prstGeom prst="rect">
            <a:avLst/>
          </a:prstGeom>
        </p:spPr>
      </p:pic>
      <p:pic>
        <p:nvPicPr>
          <p:cNvPr id="17" name="그래픽 16" descr="낚시 단색으로 채워진">
            <a:extLst>
              <a:ext uri="{FF2B5EF4-FFF2-40B4-BE49-F238E27FC236}">
                <a16:creationId xmlns:a16="http://schemas.microsoft.com/office/drawing/2014/main" id="{D89244BD-DCEC-F264-E615-5F8B62B759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3908" y="2637767"/>
            <a:ext cx="900000" cy="900000"/>
          </a:xfrm>
          <a:prstGeom prst="rect">
            <a:avLst/>
          </a:prstGeom>
        </p:spPr>
      </p:pic>
      <p:pic>
        <p:nvPicPr>
          <p:cNvPr id="21" name="그래픽 20" descr="서버 단색으로 채워진">
            <a:extLst>
              <a:ext uri="{FF2B5EF4-FFF2-40B4-BE49-F238E27FC236}">
                <a16:creationId xmlns:a16="http://schemas.microsoft.com/office/drawing/2014/main" id="{0612129B-8875-A648-FC4C-6EDA74469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16248" y="2637767"/>
            <a:ext cx="900000" cy="900000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38F791E4-05C3-1C19-9100-72AB86F2A1D2}"/>
              </a:ext>
            </a:extLst>
          </p:cNvPr>
          <p:cNvSpPr/>
          <p:nvPr/>
        </p:nvSpPr>
        <p:spPr>
          <a:xfrm>
            <a:off x="6262698" y="2503615"/>
            <a:ext cx="5216282" cy="1299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7853CB-C4F3-2719-B41C-57A7AD0D03E5}"/>
              </a:ext>
            </a:extLst>
          </p:cNvPr>
          <p:cNvSpPr txBox="1"/>
          <p:nvPr/>
        </p:nvSpPr>
        <p:spPr>
          <a:xfrm>
            <a:off x="6639909" y="1786533"/>
            <a:ext cx="986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코인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E793D4-56F7-4557-4A30-26A1B39264FC}"/>
              </a:ext>
            </a:extLst>
          </p:cNvPr>
          <p:cNvSpPr txBox="1"/>
          <p:nvPr/>
        </p:nvSpPr>
        <p:spPr>
          <a:xfrm>
            <a:off x="10189647" y="1777040"/>
            <a:ext cx="976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피싱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5F4BE3-AAB4-AE6B-538F-E4DD5D8B409D}"/>
              </a:ext>
            </a:extLst>
          </p:cNvPr>
          <p:cNvSpPr txBox="1"/>
          <p:nvPr/>
        </p:nvSpPr>
        <p:spPr>
          <a:xfrm>
            <a:off x="8439505" y="1752284"/>
            <a:ext cx="9835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송금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892638-AE80-0683-88D6-6D3C43B3BB6C}"/>
              </a:ext>
            </a:extLst>
          </p:cNvPr>
          <p:cNvSpPr txBox="1"/>
          <p:nvPr/>
        </p:nvSpPr>
        <p:spPr>
          <a:xfrm>
            <a:off x="6277295" y="3727077"/>
            <a:ext cx="14023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송금을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위해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준비된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피해자의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가상화폐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71FBDB6-CDBA-D7C0-14C6-915226F5AACC}"/>
              </a:ext>
            </a:extLst>
          </p:cNvPr>
          <p:cNvSpPr txBox="1"/>
          <p:nvPr/>
        </p:nvSpPr>
        <p:spPr>
          <a:xfrm>
            <a:off x="8007652" y="3788273"/>
            <a:ext cx="14023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Meta mask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와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같은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암호 화폐 거래 지갑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80C6E28-1A44-FE4D-416A-2C1BD08797BE}"/>
              </a:ext>
            </a:extLst>
          </p:cNvPr>
          <p:cNvSpPr txBox="1"/>
          <p:nvPr/>
        </p:nvSpPr>
        <p:spPr>
          <a:xfrm>
            <a:off x="9716725" y="3819704"/>
            <a:ext cx="14023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Scam fishing !</a:t>
            </a:r>
          </a:p>
        </p:txBody>
      </p:sp>
    </p:spTree>
    <p:extLst>
      <p:ext uri="{BB962C8B-B14F-4D97-AF65-F5344CB8AC3E}">
        <p14:creationId xmlns:p14="http://schemas.microsoft.com/office/powerpoint/2010/main" val="233331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6B54D308-E11E-BE13-2E4D-915F8FB5BDCD}"/>
              </a:ext>
            </a:extLst>
          </p:cNvPr>
          <p:cNvGrpSpPr/>
          <p:nvPr/>
        </p:nvGrpSpPr>
        <p:grpSpPr>
          <a:xfrm>
            <a:off x="593917" y="1735135"/>
            <a:ext cx="3675747" cy="4631148"/>
            <a:chOff x="1906528" y="2029325"/>
            <a:chExt cx="3220068" cy="4112776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4CD2206-17E3-E06D-BC3D-E75BEFDDD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6529" y="2029325"/>
              <a:ext cx="3220067" cy="4112776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8B1C80E-26F3-20B0-4501-45E8B82267DD}"/>
                </a:ext>
              </a:extLst>
            </p:cNvPr>
            <p:cNvSpPr/>
            <p:nvPr/>
          </p:nvSpPr>
          <p:spPr>
            <a:xfrm>
              <a:off x="1906528" y="2029325"/>
              <a:ext cx="3220067" cy="2274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D0206B9-C1C3-360F-7011-37FD094894D5}"/>
                </a:ext>
              </a:extLst>
            </p:cNvPr>
            <p:cNvSpPr/>
            <p:nvPr/>
          </p:nvSpPr>
          <p:spPr>
            <a:xfrm>
              <a:off x="1977956" y="3299961"/>
              <a:ext cx="3148639" cy="617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759EEA0-EE69-7666-0118-FDD68E185F97}"/>
                </a:ext>
              </a:extLst>
            </p:cNvPr>
            <p:cNvSpPr/>
            <p:nvPr/>
          </p:nvSpPr>
          <p:spPr>
            <a:xfrm>
              <a:off x="2323397" y="5032243"/>
              <a:ext cx="2743200" cy="6170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A10151E-4287-40CF-39FE-DB28F5C66D0E}"/>
                </a:ext>
              </a:extLst>
            </p:cNvPr>
            <p:cNvSpPr/>
            <p:nvPr/>
          </p:nvSpPr>
          <p:spPr>
            <a:xfrm>
              <a:off x="1942242" y="4370458"/>
              <a:ext cx="3148639" cy="1679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순서도: 데이터 45">
            <a:extLst>
              <a:ext uri="{FF2B5EF4-FFF2-40B4-BE49-F238E27FC236}">
                <a16:creationId xmlns:a16="http://schemas.microsoft.com/office/drawing/2014/main" id="{33B098F7-E23E-1791-8CDF-CF9765359B8A}"/>
              </a:ext>
            </a:extLst>
          </p:cNvPr>
          <p:cNvSpPr/>
          <p:nvPr/>
        </p:nvSpPr>
        <p:spPr>
          <a:xfrm>
            <a:off x="8141324" y="1834845"/>
            <a:ext cx="1750142" cy="4491246"/>
          </a:xfrm>
          <a:prstGeom prst="flowChartInputOutp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데이터 46">
            <a:extLst>
              <a:ext uri="{FF2B5EF4-FFF2-40B4-BE49-F238E27FC236}">
                <a16:creationId xmlns:a16="http://schemas.microsoft.com/office/drawing/2014/main" id="{BE4E524D-12CC-79C0-8791-E2B6D37E2B24}"/>
              </a:ext>
            </a:extLst>
          </p:cNvPr>
          <p:cNvSpPr/>
          <p:nvPr/>
        </p:nvSpPr>
        <p:spPr>
          <a:xfrm>
            <a:off x="7986890" y="1740423"/>
            <a:ext cx="1750142" cy="4491246"/>
          </a:xfrm>
          <a:prstGeom prst="flowChartInputOutput">
            <a:avLst/>
          </a:prstGeom>
          <a:solidFill>
            <a:srgbClr val="2D9F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배경 간단 소개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7051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4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2" name="순서도: 데이터 31">
            <a:extLst>
              <a:ext uri="{FF2B5EF4-FFF2-40B4-BE49-F238E27FC236}">
                <a16:creationId xmlns:a16="http://schemas.microsoft.com/office/drawing/2014/main" id="{3FE16B8B-A68B-1857-4E6A-59D2F5769D33}"/>
              </a:ext>
            </a:extLst>
          </p:cNvPr>
          <p:cNvSpPr/>
          <p:nvPr/>
        </p:nvSpPr>
        <p:spPr>
          <a:xfrm>
            <a:off x="4591693" y="1800525"/>
            <a:ext cx="1750142" cy="4491246"/>
          </a:xfrm>
          <a:prstGeom prst="flowChartInputOutp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데이터 32">
            <a:extLst>
              <a:ext uri="{FF2B5EF4-FFF2-40B4-BE49-F238E27FC236}">
                <a16:creationId xmlns:a16="http://schemas.microsoft.com/office/drawing/2014/main" id="{F738F36C-201E-3A29-4FD3-3C00BEF5106F}"/>
              </a:ext>
            </a:extLst>
          </p:cNvPr>
          <p:cNvSpPr/>
          <p:nvPr/>
        </p:nvSpPr>
        <p:spPr>
          <a:xfrm>
            <a:off x="6374733" y="1812979"/>
            <a:ext cx="1750142" cy="4491246"/>
          </a:xfrm>
          <a:prstGeom prst="flowChartInputOutp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데이터 33">
            <a:extLst>
              <a:ext uri="{FF2B5EF4-FFF2-40B4-BE49-F238E27FC236}">
                <a16:creationId xmlns:a16="http://schemas.microsoft.com/office/drawing/2014/main" id="{848F062B-7A82-71E9-6707-A780EECF9363}"/>
              </a:ext>
            </a:extLst>
          </p:cNvPr>
          <p:cNvSpPr/>
          <p:nvPr/>
        </p:nvSpPr>
        <p:spPr>
          <a:xfrm>
            <a:off x="9927750" y="1800525"/>
            <a:ext cx="1750142" cy="4491246"/>
          </a:xfrm>
          <a:prstGeom prst="flowChartInputOutpu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데이터 34">
            <a:extLst>
              <a:ext uri="{FF2B5EF4-FFF2-40B4-BE49-F238E27FC236}">
                <a16:creationId xmlns:a16="http://schemas.microsoft.com/office/drawing/2014/main" id="{DB4864FE-0DBA-CEE9-F51B-CB92E32D3443}"/>
              </a:ext>
            </a:extLst>
          </p:cNvPr>
          <p:cNvSpPr/>
          <p:nvPr/>
        </p:nvSpPr>
        <p:spPr>
          <a:xfrm>
            <a:off x="4466513" y="1732124"/>
            <a:ext cx="1750142" cy="4491246"/>
          </a:xfrm>
          <a:prstGeom prst="flowChartInputOutput">
            <a:avLst/>
          </a:prstGeom>
          <a:solidFill>
            <a:srgbClr val="2D9F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데이터 35">
            <a:extLst>
              <a:ext uri="{FF2B5EF4-FFF2-40B4-BE49-F238E27FC236}">
                <a16:creationId xmlns:a16="http://schemas.microsoft.com/office/drawing/2014/main" id="{42B75DA5-099B-0281-0169-CBE1FAC8CBE5}"/>
              </a:ext>
            </a:extLst>
          </p:cNvPr>
          <p:cNvSpPr/>
          <p:nvPr/>
        </p:nvSpPr>
        <p:spPr>
          <a:xfrm>
            <a:off x="6249553" y="1744578"/>
            <a:ext cx="1750142" cy="4491246"/>
          </a:xfrm>
          <a:prstGeom prst="flowChartInputOutput">
            <a:avLst/>
          </a:prstGeom>
          <a:solidFill>
            <a:srgbClr val="2D9F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데이터 36">
            <a:extLst>
              <a:ext uri="{FF2B5EF4-FFF2-40B4-BE49-F238E27FC236}">
                <a16:creationId xmlns:a16="http://schemas.microsoft.com/office/drawing/2014/main" id="{1B4827F4-E6EF-83C1-8B20-B86B91CC7A8D}"/>
              </a:ext>
            </a:extLst>
          </p:cNvPr>
          <p:cNvSpPr/>
          <p:nvPr/>
        </p:nvSpPr>
        <p:spPr>
          <a:xfrm>
            <a:off x="9802570" y="1732124"/>
            <a:ext cx="1750142" cy="4491246"/>
          </a:xfrm>
          <a:prstGeom prst="flowChartInputOutput">
            <a:avLst/>
          </a:prstGeom>
          <a:solidFill>
            <a:srgbClr val="2D9F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래픽 37" descr="동전 윤곽선">
            <a:extLst>
              <a:ext uri="{FF2B5EF4-FFF2-40B4-BE49-F238E27FC236}">
                <a16:creationId xmlns:a16="http://schemas.microsoft.com/office/drawing/2014/main" id="{D0FE5EC4-ED9F-8EE0-43BB-C3645A6B7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4174" y="2761064"/>
            <a:ext cx="900000" cy="900000"/>
          </a:xfrm>
          <a:prstGeom prst="rect">
            <a:avLst/>
          </a:prstGeom>
        </p:spPr>
      </p:pic>
      <p:pic>
        <p:nvPicPr>
          <p:cNvPr id="39" name="그래픽 38" descr="낚시 단색으로 채워진">
            <a:extLst>
              <a:ext uri="{FF2B5EF4-FFF2-40B4-BE49-F238E27FC236}">
                <a16:creationId xmlns:a16="http://schemas.microsoft.com/office/drawing/2014/main" id="{CB0D109D-6092-20D0-DAD2-3CE1C4F7E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5886" y="2714867"/>
            <a:ext cx="900000" cy="900000"/>
          </a:xfrm>
          <a:prstGeom prst="rect">
            <a:avLst/>
          </a:prstGeom>
        </p:spPr>
      </p:pic>
      <p:pic>
        <p:nvPicPr>
          <p:cNvPr id="40" name="그래픽 39" descr="서버 단색으로 채워진">
            <a:extLst>
              <a:ext uri="{FF2B5EF4-FFF2-40B4-BE49-F238E27FC236}">
                <a16:creationId xmlns:a16="http://schemas.microsoft.com/office/drawing/2014/main" id="{7A3E82E2-162F-E687-6B3B-3243EF6BA9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0113" y="2746037"/>
            <a:ext cx="900000" cy="9000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566E9C77-6EE8-C5D6-6677-C2B0D7385669}"/>
              </a:ext>
            </a:extLst>
          </p:cNvPr>
          <p:cNvSpPr/>
          <p:nvPr/>
        </p:nvSpPr>
        <p:spPr>
          <a:xfrm>
            <a:off x="4591694" y="2555038"/>
            <a:ext cx="7086198" cy="14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2B37D6-4025-2495-44D0-160A5D458C2A}"/>
              </a:ext>
            </a:extLst>
          </p:cNvPr>
          <p:cNvSpPr txBox="1"/>
          <p:nvPr/>
        </p:nvSpPr>
        <p:spPr>
          <a:xfrm>
            <a:off x="5035946" y="1853384"/>
            <a:ext cx="986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코인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E10BFF-8803-44D7-8199-78357C80DCC3}"/>
              </a:ext>
            </a:extLst>
          </p:cNvPr>
          <p:cNvSpPr txBox="1"/>
          <p:nvPr/>
        </p:nvSpPr>
        <p:spPr>
          <a:xfrm>
            <a:off x="10351532" y="1900953"/>
            <a:ext cx="976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4EF664-3797-5A39-FAFE-977CAE934E94}"/>
              </a:ext>
            </a:extLst>
          </p:cNvPr>
          <p:cNvSpPr txBox="1"/>
          <p:nvPr/>
        </p:nvSpPr>
        <p:spPr>
          <a:xfrm>
            <a:off x="8535022" y="1875581"/>
            <a:ext cx="9835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송금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4E8A99-5104-4AC5-1D12-0FA76BB0BFE3}"/>
              </a:ext>
            </a:extLst>
          </p:cNvPr>
          <p:cNvSpPr txBox="1"/>
          <p:nvPr/>
        </p:nvSpPr>
        <p:spPr>
          <a:xfrm>
            <a:off x="6829465" y="1844760"/>
            <a:ext cx="986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검증</a:t>
            </a:r>
          </a:p>
        </p:txBody>
      </p:sp>
      <p:pic>
        <p:nvPicPr>
          <p:cNvPr id="57" name="그래픽 56" descr="아이 스캔 단색으로 채워진">
            <a:extLst>
              <a:ext uri="{FF2B5EF4-FFF2-40B4-BE49-F238E27FC236}">
                <a16:creationId xmlns:a16="http://schemas.microsoft.com/office/drawing/2014/main" id="{BCC1A245-60C1-B016-A0D8-E458A29EFF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49971" y="2724842"/>
            <a:ext cx="900000" cy="900000"/>
          </a:xfrm>
          <a:prstGeom prst="rect">
            <a:avLst/>
          </a:prstGeom>
        </p:spPr>
      </p:pic>
      <p:sp>
        <p:nvSpPr>
          <p:cNvPr id="58" name="십자형 57">
            <a:extLst>
              <a:ext uri="{FF2B5EF4-FFF2-40B4-BE49-F238E27FC236}">
                <a16:creationId xmlns:a16="http://schemas.microsoft.com/office/drawing/2014/main" id="{8CB8B387-274A-BFFC-73A9-744EF6DCBFE0}"/>
              </a:ext>
            </a:extLst>
          </p:cNvPr>
          <p:cNvSpPr/>
          <p:nvPr/>
        </p:nvSpPr>
        <p:spPr>
          <a:xfrm rot="18573946">
            <a:off x="9687317" y="2345757"/>
            <a:ext cx="480864" cy="522357"/>
          </a:xfrm>
          <a:prstGeom prst="plus">
            <a:avLst>
              <a:gd name="adj" fmla="val 3664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739D4D-03C6-4ECB-F22A-0A010FAA7B1B}"/>
              </a:ext>
            </a:extLst>
          </p:cNvPr>
          <p:cNvSpPr txBox="1"/>
          <p:nvPr/>
        </p:nvSpPr>
        <p:spPr>
          <a:xfrm>
            <a:off x="4646965" y="3957054"/>
            <a:ext cx="14023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송금을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위해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준비된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피해자의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가상화폐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AE2FC64-1BEE-4ACA-1AC4-B5EE236E6D60}"/>
              </a:ext>
            </a:extLst>
          </p:cNvPr>
          <p:cNvSpPr txBox="1"/>
          <p:nvPr/>
        </p:nvSpPr>
        <p:spPr>
          <a:xfrm>
            <a:off x="8136322" y="3935451"/>
            <a:ext cx="14023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Meta mask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와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같은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암호 화폐 거래 지갑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66DD6BF-619B-0918-817B-302BDE314322}"/>
              </a:ext>
            </a:extLst>
          </p:cNvPr>
          <p:cNvSpPr txBox="1"/>
          <p:nvPr/>
        </p:nvSpPr>
        <p:spPr>
          <a:xfrm>
            <a:off x="9982200" y="3948277"/>
            <a:ext cx="14023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Failed </a:t>
            </a:r>
          </a:p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Fishing!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59915B-98F1-D9DE-9782-4BF14267A60D}"/>
              </a:ext>
            </a:extLst>
          </p:cNvPr>
          <p:cNvSpPr txBox="1"/>
          <p:nvPr/>
        </p:nvSpPr>
        <p:spPr>
          <a:xfrm>
            <a:off x="6404795" y="3945798"/>
            <a:ext cx="14023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스캠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계좌 조회를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하는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우리의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프로그램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401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설계 목표 달성율 소개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58432" y="478822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5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2F35E-A5AA-A46F-BEB7-C0B935B6C96C}"/>
              </a:ext>
            </a:extLst>
          </p:cNvPr>
          <p:cNvSpPr txBox="1"/>
          <p:nvPr/>
        </p:nvSpPr>
        <p:spPr>
          <a:xfrm>
            <a:off x="1692380" y="2152413"/>
            <a:ext cx="51706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크롬 확장 프로그램으로 제작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B6A84-5F35-E677-E36F-AE9EF5B8D3C6}"/>
              </a:ext>
            </a:extLst>
          </p:cNvPr>
          <p:cNvSpPr txBox="1"/>
          <p:nvPr/>
        </p:nvSpPr>
        <p:spPr>
          <a:xfrm>
            <a:off x="1692382" y="2710629"/>
            <a:ext cx="92614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사기 계좌를 확인하여 사용자에게 알릴 수 있게 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2B82C-7F92-2FA7-4C06-376C5791004B}"/>
              </a:ext>
            </a:extLst>
          </p:cNvPr>
          <p:cNvSpPr txBox="1"/>
          <p:nvPr/>
        </p:nvSpPr>
        <p:spPr>
          <a:xfrm>
            <a:off x="1692380" y="3212431"/>
            <a:ext cx="92614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JS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사용하여 제작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AC8C8-2B31-7530-158D-C24BA02CD095}"/>
              </a:ext>
            </a:extLst>
          </p:cNvPr>
          <p:cNvSpPr txBox="1"/>
          <p:nvPr/>
        </p:nvSpPr>
        <p:spPr>
          <a:xfrm>
            <a:off x="1692380" y="4282485"/>
            <a:ext cx="92614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4. DB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제작 후 연동 하여 추가 및 삭제 기능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0D3F6-987E-D8F6-B69E-05242F14A3F0}"/>
              </a:ext>
            </a:extLst>
          </p:cNvPr>
          <p:cNvSpPr txBox="1"/>
          <p:nvPr/>
        </p:nvSpPr>
        <p:spPr>
          <a:xfrm>
            <a:off x="1984673" y="3841540"/>
            <a:ext cx="9261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추가적인 기능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F0820-AED4-E51A-1ED1-A5C0F575EEFB}"/>
              </a:ext>
            </a:extLst>
          </p:cNvPr>
          <p:cNvSpPr txBox="1"/>
          <p:nvPr/>
        </p:nvSpPr>
        <p:spPr>
          <a:xfrm>
            <a:off x="1984673" y="1625545"/>
            <a:ext cx="9261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필수 적인 기능</a:t>
            </a:r>
          </a:p>
        </p:txBody>
      </p:sp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34E9F290-2B69-41B0-E719-14D12FBB5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800" y="1676474"/>
            <a:ext cx="502873" cy="502873"/>
          </a:xfrm>
          <a:prstGeom prst="rect">
            <a:avLst/>
          </a:prstGeom>
        </p:spPr>
      </p:pic>
      <p:pic>
        <p:nvPicPr>
          <p:cNvPr id="25" name="그래픽 24" descr="배지 체크 표시1 단색으로 채워진">
            <a:extLst>
              <a:ext uri="{FF2B5EF4-FFF2-40B4-BE49-F238E27FC236}">
                <a16:creationId xmlns:a16="http://schemas.microsoft.com/office/drawing/2014/main" id="{E8B29336-0285-7AAD-4ED8-0D12BA0ED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800" y="3891362"/>
            <a:ext cx="502873" cy="5028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2B7D67-4DB6-5ABB-6BE6-C7874780B50F}"/>
              </a:ext>
            </a:extLst>
          </p:cNvPr>
          <p:cNvSpPr txBox="1"/>
          <p:nvPr/>
        </p:nvSpPr>
        <p:spPr>
          <a:xfrm>
            <a:off x="1692380" y="5409795"/>
            <a:ext cx="92614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5. Meta mask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수정 기능 포함 시키기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F572E9-BB1B-7B08-F9E5-95A2B66F3C1B}"/>
              </a:ext>
            </a:extLst>
          </p:cNvPr>
          <p:cNvSpPr txBox="1"/>
          <p:nvPr/>
        </p:nvSpPr>
        <p:spPr>
          <a:xfrm>
            <a:off x="1984673" y="4934547"/>
            <a:ext cx="9261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 중 발생한 추가 목표</a:t>
            </a:r>
          </a:p>
        </p:txBody>
      </p:sp>
      <p:pic>
        <p:nvPicPr>
          <p:cNvPr id="27" name="그래픽 26" descr="배지 체크 표시1 단색으로 채워진">
            <a:extLst>
              <a:ext uri="{FF2B5EF4-FFF2-40B4-BE49-F238E27FC236}">
                <a16:creationId xmlns:a16="http://schemas.microsoft.com/office/drawing/2014/main" id="{1A163AAF-985E-B5A2-43AA-D7ADDFCD7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1800" y="4984369"/>
            <a:ext cx="502873" cy="5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3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일정 및 계획 수행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6035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6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C6C621-625A-F23C-FC70-11C5145842D2}"/>
              </a:ext>
            </a:extLst>
          </p:cNvPr>
          <p:cNvSpPr/>
          <p:nvPr/>
        </p:nvSpPr>
        <p:spPr>
          <a:xfrm>
            <a:off x="1574345" y="1891503"/>
            <a:ext cx="2068057" cy="4224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E05AFD-34FE-85EB-87ED-9A813C385C76}"/>
              </a:ext>
            </a:extLst>
          </p:cNvPr>
          <p:cNvSpPr/>
          <p:nvPr/>
        </p:nvSpPr>
        <p:spPr>
          <a:xfrm>
            <a:off x="1574345" y="1912360"/>
            <a:ext cx="2068057" cy="5553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FEED33-45E8-7255-E712-A06E5FAC37C0}"/>
              </a:ext>
            </a:extLst>
          </p:cNvPr>
          <p:cNvSpPr/>
          <p:nvPr/>
        </p:nvSpPr>
        <p:spPr>
          <a:xfrm>
            <a:off x="1574343" y="2467735"/>
            <a:ext cx="2068057" cy="3040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A35968-2AE7-63FF-D0D3-85F02EB4D2CB}"/>
              </a:ext>
            </a:extLst>
          </p:cNvPr>
          <p:cNvSpPr/>
          <p:nvPr/>
        </p:nvSpPr>
        <p:spPr>
          <a:xfrm>
            <a:off x="1574341" y="5514438"/>
            <a:ext cx="2068057" cy="5950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A1D074-9F9C-6981-7CE4-673FFD7FDF73}"/>
              </a:ext>
            </a:extLst>
          </p:cNvPr>
          <p:cNvSpPr/>
          <p:nvPr/>
        </p:nvSpPr>
        <p:spPr>
          <a:xfrm>
            <a:off x="7015728" y="1912361"/>
            <a:ext cx="2068057" cy="41983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F5A1CB-9F83-610B-3F3C-157287825BE4}"/>
              </a:ext>
            </a:extLst>
          </p:cNvPr>
          <p:cNvSpPr/>
          <p:nvPr/>
        </p:nvSpPr>
        <p:spPr>
          <a:xfrm>
            <a:off x="7015727" y="5545767"/>
            <a:ext cx="2068057" cy="5828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0CBBBE-9C59-A7B3-7EB2-5FAE0701916A}"/>
              </a:ext>
            </a:extLst>
          </p:cNvPr>
          <p:cNvSpPr/>
          <p:nvPr/>
        </p:nvSpPr>
        <p:spPr>
          <a:xfrm>
            <a:off x="7015727" y="1912359"/>
            <a:ext cx="2068057" cy="36334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48C800-AA91-6964-0A5B-9CD62209ED05}"/>
              </a:ext>
            </a:extLst>
          </p:cNvPr>
          <p:cNvSpPr txBox="1"/>
          <p:nvPr/>
        </p:nvSpPr>
        <p:spPr>
          <a:xfrm>
            <a:off x="3642399" y="1959215"/>
            <a:ext cx="2616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 톤 발표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(7 ~ 8)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9DA21F-9AE6-DA4E-95A0-8AD8B3757F33}"/>
              </a:ext>
            </a:extLst>
          </p:cNvPr>
          <p:cNvSpPr txBox="1"/>
          <p:nvPr/>
        </p:nvSpPr>
        <p:spPr>
          <a:xfrm>
            <a:off x="9159279" y="5606383"/>
            <a:ext cx="2616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개발톤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발표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(8 ~ 9)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1F50BA-02F0-AB46-D239-8CB040C12F2D}"/>
              </a:ext>
            </a:extLst>
          </p:cNvPr>
          <p:cNvSpPr txBox="1"/>
          <p:nvPr/>
        </p:nvSpPr>
        <p:spPr>
          <a:xfrm>
            <a:off x="3622079" y="5515919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중간 점검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(11 ~ 12)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55F668-295D-7C11-9FCD-3760720DE82D}"/>
              </a:ext>
            </a:extLst>
          </p:cNvPr>
          <p:cNvSpPr txBox="1"/>
          <p:nvPr/>
        </p:nvSpPr>
        <p:spPr>
          <a:xfrm>
            <a:off x="3638881" y="2412111"/>
            <a:ext cx="2616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필수 및 추가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기능 구현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(8 ~ 11)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1ED993-3BD6-B14B-FC3D-52D0B9D976C4}"/>
              </a:ext>
            </a:extLst>
          </p:cNvPr>
          <p:cNvSpPr txBox="1"/>
          <p:nvPr/>
        </p:nvSpPr>
        <p:spPr>
          <a:xfrm>
            <a:off x="9083784" y="1788710"/>
            <a:ext cx="26161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필수 기능 구현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(3 ~ 8)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1" name="그래픽 30" descr="배지 체크 표시1 단색으로 채워진">
            <a:extLst>
              <a:ext uri="{FF2B5EF4-FFF2-40B4-BE49-F238E27FC236}">
                <a16:creationId xmlns:a16="http://schemas.microsoft.com/office/drawing/2014/main" id="{FBCA0F0B-0810-C699-DE0B-90FD678A4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5637" y="1762124"/>
            <a:ext cx="502873" cy="502873"/>
          </a:xfrm>
          <a:prstGeom prst="rect">
            <a:avLst/>
          </a:prstGeom>
        </p:spPr>
      </p:pic>
      <p:pic>
        <p:nvPicPr>
          <p:cNvPr id="32" name="그래픽 31" descr="배지 체크 표시1 단색으로 채워진">
            <a:extLst>
              <a:ext uri="{FF2B5EF4-FFF2-40B4-BE49-F238E27FC236}">
                <a16:creationId xmlns:a16="http://schemas.microsoft.com/office/drawing/2014/main" id="{1EBC5258-AB4F-7692-02CA-82B28CE8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2467" y="1918007"/>
            <a:ext cx="502873" cy="502873"/>
          </a:xfrm>
          <a:prstGeom prst="rect">
            <a:avLst/>
          </a:prstGeom>
        </p:spPr>
      </p:pic>
      <p:pic>
        <p:nvPicPr>
          <p:cNvPr id="33" name="그래픽 32" descr="배지 체크 표시1 단색으로 채워진">
            <a:extLst>
              <a:ext uri="{FF2B5EF4-FFF2-40B4-BE49-F238E27FC236}">
                <a16:creationId xmlns:a16="http://schemas.microsoft.com/office/drawing/2014/main" id="{79255103-3DE8-0DCA-2D79-0B526CAD2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4635" y="2467734"/>
            <a:ext cx="502873" cy="502873"/>
          </a:xfrm>
          <a:prstGeom prst="rect">
            <a:avLst/>
          </a:prstGeom>
        </p:spPr>
      </p:pic>
      <p:pic>
        <p:nvPicPr>
          <p:cNvPr id="34" name="그래픽 33" descr="배지 체크 표시1 단색으로 채워진">
            <a:extLst>
              <a:ext uri="{FF2B5EF4-FFF2-40B4-BE49-F238E27FC236}">
                <a16:creationId xmlns:a16="http://schemas.microsoft.com/office/drawing/2014/main" id="{AACDAE74-EC52-38AC-BFF4-25A3B2090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2793" y="5470963"/>
            <a:ext cx="502873" cy="5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21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9D766B09-F224-714D-977E-AF8969D221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321"/>
          <a:stretch/>
        </p:blipFill>
        <p:spPr>
          <a:xfrm>
            <a:off x="1014944" y="1423921"/>
            <a:ext cx="3015562" cy="49023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B965D91-F446-9C54-4604-8DD073B47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" r="22411" b="-136"/>
          <a:stretch/>
        </p:blipFill>
        <p:spPr>
          <a:xfrm>
            <a:off x="5453628" y="1857738"/>
            <a:ext cx="5900172" cy="42774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수행 과정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&amp;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960" y="51384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6035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7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751B183-F40D-B123-275C-0BE42A21A2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98"/>
          <a:stretch/>
        </p:blipFill>
        <p:spPr>
          <a:xfrm>
            <a:off x="4127373" y="1423921"/>
            <a:ext cx="2769790" cy="48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6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213062D-1606-8422-88C7-939D0F002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6" y="1585360"/>
            <a:ext cx="8826127" cy="47486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수행 과정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&amp;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960" y="51384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6035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8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6013ADC-21AF-8EF4-A3F0-0090CC68E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72" t="5435" r="662" b="74128"/>
          <a:stretch/>
        </p:blipFill>
        <p:spPr>
          <a:xfrm>
            <a:off x="8244214" y="3455883"/>
            <a:ext cx="3689012" cy="1813732"/>
          </a:xfrm>
          <a:prstGeom prst="rect">
            <a:avLst/>
          </a:prstGeom>
        </p:spPr>
      </p:pic>
      <p:pic>
        <p:nvPicPr>
          <p:cNvPr id="15" name="그림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E3CDD9D-3D76-7262-0335-1E15DABAA7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43" t="7640" r="491" b="76137"/>
          <a:stretch/>
        </p:blipFill>
        <p:spPr>
          <a:xfrm>
            <a:off x="8407958" y="4816033"/>
            <a:ext cx="3525268" cy="1382719"/>
          </a:xfrm>
          <a:prstGeom prst="rect">
            <a:avLst/>
          </a:prstGeom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58C0336-FE0C-5564-A7B4-8DCBF93C3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66" t="6875" r="7122" b="75509"/>
          <a:stretch/>
        </p:blipFill>
        <p:spPr>
          <a:xfrm>
            <a:off x="8489522" y="1588515"/>
            <a:ext cx="3444263" cy="217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B66C996-D723-16C6-0F9A-29959F95D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6" y="1750769"/>
            <a:ext cx="8308197" cy="446998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수행 과정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&amp;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결과 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960" y="51384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6035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9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8" name="그림 17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33B3C21-3568-1CAD-BBB7-C4B04DF7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695" y="2495145"/>
            <a:ext cx="2261184" cy="3742229"/>
          </a:xfrm>
          <a:prstGeom prst="rect">
            <a:avLst/>
          </a:prstGeom>
        </p:spPr>
      </p:pic>
      <p:pic>
        <p:nvPicPr>
          <p:cNvPr id="19" name="Picture 2" descr="MetaMask - Wikipedia">
            <a:extLst>
              <a:ext uri="{FF2B5EF4-FFF2-40B4-BE49-F238E27FC236}">
                <a16:creationId xmlns:a16="http://schemas.microsoft.com/office/drawing/2014/main" id="{88324D79-61C3-7518-99BD-AF8D7450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078" y="1201581"/>
            <a:ext cx="1948315" cy="19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3DA2E20-AD43-4B8C-B6E1-D2FD62B2B337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426</Words>
  <Application>Microsoft Office PowerPoint</Application>
  <PresentationFormat>와이드스크린</PresentationFormat>
  <Paragraphs>112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한컴 말랑말랑 Bold</vt:lpstr>
      <vt:lpstr>Arial</vt:lpstr>
      <vt:lpstr>맑은 고딕</vt:lpstr>
      <vt:lpstr>Office 테마</vt:lpstr>
      <vt:lpstr>암호화폐 SCAM 피싱 예방을 위한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암호화폐 SCAM 피싱 예방을 위한  크롬 확장 프로그램 만들기</vt:lpstr>
      <vt:lpstr>이미지 &amp; 자료 출처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캡스톤_AES-GCM 방식의 data confidentiality를 지원하는 파일 전송 SW</dc:title>
  <dc:creator>u don</dc:creator>
  <cp:lastModifiedBy>don u</cp:lastModifiedBy>
  <cp:revision>161</cp:revision>
  <dcterms:created xsi:type="dcterms:W3CDTF">2023-01-28T02:35:37Z</dcterms:created>
  <dcterms:modified xsi:type="dcterms:W3CDTF">2023-08-17T21:25:08Z</dcterms:modified>
</cp:coreProperties>
</file>